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03" r:id="rId2"/>
    <p:sldId id="296" r:id="rId3"/>
    <p:sldId id="297" r:id="rId4"/>
    <p:sldId id="267" r:id="rId5"/>
    <p:sldId id="268" r:id="rId6"/>
    <p:sldId id="287" r:id="rId7"/>
    <p:sldId id="256" r:id="rId8"/>
    <p:sldId id="262" r:id="rId9"/>
    <p:sldId id="264" r:id="rId10"/>
    <p:sldId id="265" r:id="rId11"/>
    <p:sldId id="275" r:id="rId12"/>
    <p:sldId id="276" r:id="rId13"/>
    <p:sldId id="277" r:id="rId14"/>
    <p:sldId id="278" r:id="rId15"/>
    <p:sldId id="279" r:id="rId16"/>
    <p:sldId id="304" r:id="rId17"/>
    <p:sldId id="285" r:id="rId18"/>
    <p:sldId id="284" r:id="rId19"/>
    <p:sldId id="288" r:id="rId20"/>
    <p:sldId id="290" r:id="rId21"/>
    <p:sldId id="291" r:id="rId22"/>
    <p:sldId id="293" r:id="rId23"/>
    <p:sldId id="294" r:id="rId24"/>
    <p:sldId id="302" r:id="rId25"/>
    <p:sldId id="305" r:id="rId26"/>
  </p:sldIdLst>
  <p:sldSz cx="9144000" cy="6858000" type="screen4x3"/>
  <p:notesSz cx="10020300" cy="68881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  <a:srgbClr val="FAC090"/>
    <a:srgbClr val="FABB59"/>
    <a:srgbClr val="CC0000"/>
    <a:srgbClr val="00FF00"/>
    <a:srgbClr val="FFFF99"/>
    <a:srgbClr val="FFFF66"/>
    <a:srgbClr val="99FFCC"/>
    <a:srgbClr val="1C5BDA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03" autoAdjust="0"/>
    <p:restoredTop sz="94660"/>
  </p:normalViewPr>
  <p:slideViewPr>
    <p:cSldViewPr>
      <p:cViewPr>
        <p:scale>
          <a:sx n="90" d="100"/>
          <a:sy n="90" d="100"/>
        </p:scale>
        <p:origin x="-894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76431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CB2C478-D79D-4D50-B88B-D8B994E324FE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6462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2030" y="3271878"/>
            <a:ext cx="8016240" cy="3099673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42161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76431" y="6542161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B6BDB1ED-B66C-46A6-80FE-5620D7D3ED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87713" y="515938"/>
            <a:ext cx="3446462" cy="2584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DB1ED-B66C-46A6-80FE-5620D7D3ED3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DFDCD-8071-46FA-A308-20414631944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37B3-B6D6-46DF-887B-4CFEBB7D1C49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3651-D89E-4467-B74D-8A45065B58FA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2A5E-775E-4957-A8D7-A4E34B34CE03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3F1E-EFC8-410B-BDA5-D628FEDD149E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AE31C-29B5-40AA-A656-696A87E08FAF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31D3-B7E2-4C5A-92EB-5087EF8339CD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E4B1-46CB-44DC-A02D-6D32AE32F42A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AB34-62A7-4D6C-B41B-CE94BB0C3905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4FC-C547-4927-80C6-A4DCCAB1D1F7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2921-A914-48D6-88DF-AE93376E1E42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D5D0-7994-4399-96D7-6C2D464E6AFB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D2667-110B-4358-882D-E85040EE8850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EBAA6-96A6-452A-A8DD-BFF878B3D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422031" y="228600"/>
            <a:ext cx="865163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Tanintharyi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Region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14400" y="4960204"/>
            <a:ext cx="75262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Tanintharyi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Region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22031" y="62600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72211" y="2362200"/>
            <a:ext cx="1614193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2031" y="228600"/>
            <a:ext cx="8651631" cy="6477000"/>
          </a:xfrm>
          <a:prstGeom prst="rect">
            <a:avLst/>
          </a:prstGeom>
          <a:noFill/>
          <a:ln w="19050">
            <a:solidFill>
              <a:srgbClr val="DA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Kauk Thaun kyae ywar Aoke Su map - 2Copy.jpg"/>
          <p:cNvPicPr>
            <a:picLocks noChangeAspect="1" noChangeArrowheads="1"/>
          </p:cNvPicPr>
          <p:nvPr/>
        </p:nvPicPr>
        <p:blipFill>
          <a:blip r:embed="rId2" cstate="print"/>
          <a:srcRect t="11111"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38600" y="6172204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Kawthaung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1000" y="2466205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Boke</a:t>
            </a:r>
            <a:r>
              <a:rPr lang="en-US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Pyin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3533005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Kaya</a:t>
            </a:r>
            <a:r>
              <a:rPr lang="en-US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Thuri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1943913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Pyi</a:t>
            </a:r>
            <a:r>
              <a:rPr lang="en-US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Gyi</a:t>
            </a:r>
            <a:r>
              <a:rPr lang="en-US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Mandine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5029204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Khamaunt</a:t>
            </a:r>
            <a:r>
              <a:rPr lang="en-US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Gyi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13744" y="6274336"/>
            <a:ext cx="76200" cy="76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02969" y="5161385"/>
            <a:ext cx="73959" cy="672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79041" y="3641392"/>
            <a:ext cx="73959" cy="672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050899" y="2609497"/>
            <a:ext cx="73959" cy="672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45841" y="2016866"/>
            <a:ext cx="73959" cy="672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09600" y="0"/>
            <a:ext cx="78486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fontAlgn="b"/>
            <a:r>
              <a:rPr lang="en-US" b="1" dirty="0" smtClean="0"/>
              <a:t>Completed Construction Work  for Villages  </a:t>
            </a:r>
            <a:r>
              <a:rPr lang="en-US" b="1" dirty="0" err="1" smtClean="0"/>
              <a:t>Tanintharyi</a:t>
            </a:r>
            <a:r>
              <a:rPr lang="en-US" b="1" dirty="0" smtClean="0"/>
              <a:t>  Division</a:t>
            </a:r>
          </a:p>
          <a:p>
            <a:pPr algn="ctr" fontAlgn="b"/>
            <a:r>
              <a:rPr lang="en-US" b="1" dirty="0" smtClean="0"/>
              <a:t>(Within  2 miles  from  Existing  11  kV  Distribution  Line)</a:t>
            </a:r>
          </a:p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21" y="152400"/>
          <a:ext cx="8991598" cy="6299445"/>
        </p:xfrm>
        <a:graphic>
          <a:graphicData uri="http://schemas.openxmlformats.org/drawingml/2006/table">
            <a:tbl>
              <a:tblPr/>
              <a:tblGrid>
                <a:gridCol w="288129"/>
                <a:gridCol w="695483"/>
                <a:gridCol w="337805"/>
                <a:gridCol w="983611"/>
                <a:gridCol w="367611"/>
                <a:gridCol w="1122707"/>
                <a:gridCol w="874323"/>
                <a:gridCol w="804772"/>
                <a:gridCol w="715354"/>
                <a:gridCol w="635871"/>
                <a:gridCol w="884256"/>
                <a:gridCol w="1281676"/>
              </a:tblGrid>
              <a:tr h="297249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Completed Construction Work  for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Villages 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Tanintharyi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Division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7249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(2015-2016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Year By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Local Government Budgets)</a:t>
                      </a:r>
                      <a:endParaRPr lang="my-MM" sz="18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236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Distisc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11KV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11/0.4kV 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0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be Electrified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y-MM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23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Pagaryi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7.4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186.197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Kathan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0.3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17.395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Post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0.3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17.395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Thaphyar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23.144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Mel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0.27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17.147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Khat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2.3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81. 240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9.7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2.37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342.518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Lon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Tharyar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Gone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24.263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Theinle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24.263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Ywahaung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Wa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24.263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Mel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Maw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52.211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Pandale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24.256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Pyinsathi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Maw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24.256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Khone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Zayak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24.256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Phyar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24.256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Waidi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3.8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138.7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y-MM" sz="12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‌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MinPyoung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46.456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Htein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Twin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56.942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Sakain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46.774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Me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Ohn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47. 520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28600"/>
          <a:ext cx="8839200" cy="6172206"/>
        </p:xfrm>
        <a:graphic>
          <a:graphicData uri="http://schemas.openxmlformats.org/drawingml/2006/table">
            <a:tbl>
              <a:tblPr/>
              <a:tblGrid>
                <a:gridCol w="283245"/>
                <a:gridCol w="683695"/>
                <a:gridCol w="332080"/>
                <a:gridCol w="966940"/>
                <a:gridCol w="361381"/>
                <a:gridCol w="1103679"/>
                <a:gridCol w="859502"/>
                <a:gridCol w="791134"/>
                <a:gridCol w="703227"/>
                <a:gridCol w="625093"/>
                <a:gridCol w="869271"/>
                <a:gridCol w="1259953"/>
              </a:tblGrid>
              <a:tr h="289938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Completed Construction Work  for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Villages  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Tanintharyi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Division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9938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(2015-2016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Year By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Local Government Budgets)</a:t>
                      </a:r>
                      <a:endParaRPr lang="my-MM" sz="18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65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Distisc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11KV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11/0.4kV 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be Electrified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y-MM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Long Lon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Khamaung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35.702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Nyin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Maw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21. 870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Yin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Boke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19. 880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Kaw Ann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21. 870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Aouh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Yephyu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21. 870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21. 870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Kadak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21. 870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Pyin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21. 870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Hincho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21. 870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8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Kaaukyek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Twin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21. 870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phay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Shaung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21. 870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Thabot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Seik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1.25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55.367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Pyin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0.6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41.494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Taw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Shae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24.258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9.25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13.85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931.947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578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Thayet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Sin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36.019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Inn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1.6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40.872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Ah Twin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Kaze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1.189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35.858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Kyatsar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Pyin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37.138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4.689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0.45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570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149.887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152400"/>
          <a:ext cx="8915400" cy="6677220"/>
        </p:xfrm>
        <a:graphic>
          <a:graphicData uri="http://schemas.openxmlformats.org/drawingml/2006/table">
            <a:tbl>
              <a:tblPr/>
              <a:tblGrid>
                <a:gridCol w="285688"/>
                <a:gridCol w="689588"/>
                <a:gridCol w="334942"/>
                <a:gridCol w="975277"/>
                <a:gridCol w="364496"/>
                <a:gridCol w="1113193"/>
                <a:gridCol w="866912"/>
                <a:gridCol w="797954"/>
                <a:gridCol w="709291"/>
                <a:gridCol w="630482"/>
                <a:gridCol w="876764"/>
                <a:gridCol w="1270813"/>
              </a:tblGrid>
              <a:tr h="114971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Completed Construction Work  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for Villages  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Tanintharyi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Division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2277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(2015-2016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Year By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Local Government Budgets)</a:t>
                      </a:r>
                      <a:endParaRPr lang="my-MM" sz="18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26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Distisc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11KV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11/0.4kV 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22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be Electrified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y-MM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Ye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Ze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Gya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28.605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y-MM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‌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Kanyar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28.605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57. 210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22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Kalan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Kanbouk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20.997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Me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Gaung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Long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47.766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0.9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68.763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Myeik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Palaw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Palaw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Gone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239. 000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Waktoe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28.053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Mawme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35.315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Gingar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35.315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Pale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35.315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Pala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328. 000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Magyi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Gone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66.691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Htein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42.802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Pawut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Gone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42.804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Kadel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68.885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Thingan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27.023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Tinn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Shane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49.426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70.24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Lagu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148.255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Maw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34.825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y-MM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‌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11. 0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1241.947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132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Grand 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54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45.639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29.57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6670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2792.272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348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58" marR="4258" marT="4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5314" y="242322"/>
          <a:ext cx="8991602" cy="6387079"/>
        </p:xfrm>
        <a:graphic>
          <a:graphicData uri="http://schemas.openxmlformats.org/drawingml/2006/table">
            <a:tbl>
              <a:tblPr/>
              <a:tblGrid>
                <a:gridCol w="310055"/>
                <a:gridCol w="958352"/>
                <a:gridCol w="366429"/>
                <a:gridCol w="920769"/>
                <a:gridCol w="479176"/>
                <a:gridCol w="1240222"/>
                <a:gridCol w="591925"/>
                <a:gridCol w="808022"/>
                <a:gridCol w="948956"/>
                <a:gridCol w="704671"/>
                <a:gridCol w="638902"/>
                <a:gridCol w="1024123"/>
              </a:tblGrid>
              <a:tr h="596481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Completed Construction Work  for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Villages 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Tanintharyi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Division</a:t>
                      </a: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(2015-2016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Year By 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JICA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 ODA Loan Budgets)</a:t>
                      </a:r>
                      <a:endParaRPr lang="en-US" sz="1800" b="1" i="0" u="none" strike="noStrike" dirty="0" smtClean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14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Distisc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11KV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11/0.4kV 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be Electrified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Pulu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Gone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Zahyar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440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Maungme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Shaung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‌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985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Long Lon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(B) Quarter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(C)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Quarter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Ann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Zauk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737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Manyauk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Long Lon To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Thaphay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Maung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Ma Gun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1248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3185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3. 0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Ye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(A)Quarter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(D) Quarter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Nyin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Htwe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0.6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693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0.6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1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Thayet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Sin Ku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139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Sin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Pyin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Oak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779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7568" y="228600"/>
          <a:ext cx="8915400" cy="5528786"/>
        </p:xfrm>
        <a:graphic>
          <a:graphicData uri="http://schemas.openxmlformats.org/drawingml/2006/table">
            <a:tbl>
              <a:tblPr/>
              <a:tblGrid>
                <a:gridCol w="307428"/>
                <a:gridCol w="950230"/>
                <a:gridCol w="363324"/>
                <a:gridCol w="912966"/>
                <a:gridCol w="475116"/>
                <a:gridCol w="1229711"/>
                <a:gridCol w="586907"/>
                <a:gridCol w="801175"/>
                <a:gridCol w="940914"/>
                <a:gridCol w="698698"/>
                <a:gridCol w="633488"/>
                <a:gridCol w="1015443"/>
              </a:tblGrid>
              <a:tr h="331931">
                <a:tc gridSpan="1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Completed Construction Work  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Villages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Tanintharyi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Division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(2015-2016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Year By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JICA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 ODA Loan Budgets)</a:t>
                      </a:r>
                      <a:endParaRPr lang="en-US" sz="1800" b="1" i="0" u="none" strike="noStrike" dirty="0" smtClean="0">
                        <a:solidFill>
                          <a:srgbClr val="0070C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40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Distisc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11KV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11/0.4kV 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9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be Electrified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</a:t>
                      </a: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32" marR="4832" marT="4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951" marR="4951" marT="4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Myeik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Myeik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InTown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23199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Khawegu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1179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Shawe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244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Thara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Me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73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Panel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Ann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Maw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372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Tharyar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177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Maw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72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0. 5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0. 5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 Lin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Pann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142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Kinsoe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149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Pale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0. 5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449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1. 0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y-MM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‌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26542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Grand 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32184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43.1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6000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359" marR="6359" marT="6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90009943"/>
              </p:ext>
            </p:extLst>
          </p:nvPr>
        </p:nvGraphicFramePr>
        <p:xfrm>
          <a:off x="152402" y="1684025"/>
          <a:ext cx="8839199" cy="4557841"/>
        </p:xfrm>
        <a:graphic>
          <a:graphicData uri="http://schemas.openxmlformats.org/drawingml/2006/table">
            <a:tbl>
              <a:tblPr/>
              <a:tblGrid>
                <a:gridCol w="442785"/>
                <a:gridCol w="924219"/>
                <a:gridCol w="1237656"/>
                <a:gridCol w="707233"/>
                <a:gridCol w="729409"/>
                <a:gridCol w="799650"/>
                <a:gridCol w="719684"/>
                <a:gridCol w="799650"/>
                <a:gridCol w="799650"/>
                <a:gridCol w="719684"/>
                <a:gridCol w="959579"/>
              </a:tblGrid>
              <a:tr h="45660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Serial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Township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 be Constructed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The effective area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Estimated Cost ( Mil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Kyates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)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81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Substatio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n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66kV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Line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(mile)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33kV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Line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(mile)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Villages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Hold</a:t>
                      </a: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Popu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lation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Materials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Cost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Installa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Cost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Cost</a:t>
                      </a:r>
                      <a:endParaRPr kumimoji="0" lang="my-MM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6763" marR="6763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12165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Extension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66/33kV,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20MVA</a:t>
                      </a:r>
                    </a:p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With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33KV Switch Bay (3)Nos.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54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14524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72657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2406.25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255.50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2661.75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Myit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Tar</a:t>
                      </a:r>
                    </a:p>
                    <a:p>
                      <a:pPr algn="l" fontAlgn="ctr"/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Extension</a:t>
                      </a: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33/11kV</a:t>
                      </a: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 MVA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 Miles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1908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13277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1803.00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250.23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2053.23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466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 </a:t>
                      </a:r>
                      <a:endParaRPr lang="my-MM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 Miles</a:t>
                      </a:r>
                      <a:endParaRPr lang="my-MM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64</a:t>
                      </a:r>
                      <a:endParaRPr lang="my-MM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16432</a:t>
                      </a:r>
                      <a:endParaRPr lang="my-MM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85934</a:t>
                      </a:r>
                      <a:endParaRPr lang="my-MM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4209.25</a:t>
                      </a:r>
                      <a:endParaRPr lang="my-MM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505.73</a:t>
                      </a:r>
                      <a:endParaRPr lang="my-MM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4714.98</a:t>
                      </a:r>
                      <a:endParaRPr lang="my-MM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116" marR="811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" y="533400"/>
            <a:ext cx="9143999" cy="79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The additional electrification statement due to newly and upgrading</a:t>
            </a:r>
          </a:p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66/33/11kV substation and related power Line for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Tanintharyi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Region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" y="358914"/>
            <a:ext cx="8839200" cy="707886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 fontAlgn="ctr"/>
            <a:r>
              <a:rPr lang="en-US" sz="20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Proposed  66/33KV </a:t>
            </a:r>
            <a:r>
              <a:rPr lang="en-US" sz="20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Sus</a:t>
            </a:r>
            <a:r>
              <a:rPr lang="en-US" sz="20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-Station (1)No. 33/11KV </a:t>
            </a:r>
            <a:r>
              <a:rPr lang="en-US" sz="20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Sus</a:t>
            </a:r>
            <a:r>
              <a:rPr lang="en-US" sz="20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-Station(1)No.&amp; 33KV Line(30)miles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366316" y="4060686"/>
            <a:ext cx="311183" cy="158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66316" y="4319430"/>
            <a:ext cx="311183" cy="1588"/>
          </a:xfrm>
          <a:prstGeom prst="line">
            <a:avLst/>
          </a:prstGeom>
          <a:ln>
            <a:solidFill>
              <a:srgbClr val="00B0F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" name="Group 50"/>
          <p:cNvGrpSpPr/>
          <p:nvPr/>
        </p:nvGrpSpPr>
        <p:grpSpPr>
          <a:xfrm>
            <a:off x="4977336" y="3496812"/>
            <a:ext cx="4014264" cy="3361188"/>
            <a:chOff x="5029200" y="3368040"/>
            <a:chExt cx="3931920" cy="5473943"/>
          </a:xfrm>
        </p:grpSpPr>
        <p:grpSp>
          <p:nvGrpSpPr>
            <p:cNvPr id="3" name="Group 48"/>
            <p:cNvGrpSpPr/>
            <p:nvPr/>
          </p:nvGrpSpPr>
          <p:grpSpPr>
            <a:xfrm>
              <a:off x="5029200" y="3368040"/>
              <a:ext cx="3931920" cy="5473943"/>
              <a:chOff x="5105400" y="2286001"/>
              <a:chExt cx="3886200" cy="6444115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5105400" y="2286001"/>
                <a:ext cx="3886200" cy="6444115"/>
              </a:xfrm>
              <a:prstGeom prst="rect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b="1" u="sng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Legend</a:t>
                </a:r>
              </a:p>
              <a:p>
                <a:pPr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         66/11KV  </a:t>
                </a:r>
                <a:r>
                  <a:rPr lang="en-US" dirty="0" err="1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Sus</a:t>
                </a: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-Station(Existing)</a:t>
                </a:r>
              </a:p>
              <a:p>
                <a:pPr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         </a:t>
                </a:r>
                <a:r>
                  <a:rPr lang="en-US" b="1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66/33KV,20MVA  </a:t>
                </a:r>
                <a:r>
                  <a:rPr lang="en-US" b="1" dirty="0" err="1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Sus</a:t>
                </a:r>
                <a:r>
                  <a:rPr lang="en-US" b="1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-Station(Proposal)</a:t>
                </a:r>
              </a:p>
              <a:p>
                <a:pPr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          33/11KV  </a:t>
                </a:r>
                <a:r>
                  <a:rPr lang="en-US" dirty="0" err="1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Sus</a:t>
                </a: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-Station(JICA ODA Loan)</a:t>
                </a:r>
              </a:p>
              <a:p>
                <a:pPr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                 (</a:t>
                </a:r>
                <a:r>
                  <a:rPr lang="en-US" dirty="0" err="1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Loung</a:t>
                </a: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Lon &amp; </a:t>
                </a:r>
                <a:r>
                  <a:rPr lang="en-US" dirty="0" err="1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Thayet</a:t>
                </a: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</a:t>
                </a:r>
                <a:r>
                  <a:rPr lang="en-US" dirty="0" err="1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Chaung</a:t>
                </a: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)</a:t>
                </a:r>
              </a:p>
              <a:p>
                <a:pPr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          </a:t>
                </a:r>
                <a:r>
                  <a:rPr lang="en-US" b="1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33/11KV ,5MVA  </a:t>
                </a:r>
                <a:r>
                  <a:rPr lang="en-US" b="1" dirty="0" err="1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Sus</a:t>
                </a:r>
                <a:r>
                  <a:rPr lang="en-US" b="1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-Station(Proposal)</a:t>
                </a:r>
              </a:p>
              <a:p>
                <a:pPr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b="1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                 (</a:t>
                </a:r>
                <a:r>
                  <a:rPr lang="en-US" b="1" dirty="0" err="1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Myit</a:t>
                </a:r>
                <a:r>
                  <a:rPr lang="en-US" b="1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Ta)</a:t>
                </a:r>
              </a:p>
              <a:p>
                <a:pPr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b="1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           </a:t>
                </a: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66KV Line(Existing)</a:t>
                </a:r>
              </a:p>
              <a:p>
                <a:pPr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            33KV Line(JICA ODA Loan)</a:t>
                </a:r>
              </a:p>
              <a:p>
                <a:pPr fontAlgn="ctr">
                  <a:spcBef>
                    <a:spcPts val="130"/>
                  </a:spcBef>
                  <a:spcAft>
                    <a:spcPts val="13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              </a:t>
                </a:r>
                <a:r>
                  <a:rPr lang="en-US" b="1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rPr>
                  <a:t>33KV Line – 30Miles(Proposal)</a:t>
                </a:r>
              </a:p>
              <a:p>
                <a:pPr fontAlgn="ctr"/>
                <a:endParaRPr lang="en-US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endParaRPr>
              </a:p>
              <a:p>
                <a:pPr fontAlgn="ctr"/>
                <a:endParaRPr lang="en-US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>
                <a:off x="5299420" y="3989370"/>
                <a:ext cx="228600" cy="228600"/>
              </a:xfrm>
              <a:prstGeom prst="triangle">
                <a:avLst/>
              </a:prstGeom>
              <a:solidFill>
                <a:srgbClr val="CC00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>
                <a:off x="5341384" y="5062692"/>
                <a:ext cx="228600" cy="228600"/>
              </a:xfrm>
              <a:prstGeom prst="triangle">
                <a:avLst/>
              </a:prstGeom>
              <a:solidFill>
                <a:srgbClr val="CC0000"/>
              </a:solidFill>
              <a:ln>
                <a:solidFill>
                  <a:srgbClr val="FFFF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>
                <a:off x="5285115" y="2977748"/>
                <a:ext cx="228600" cy="228600"/>
              </a:xfrm>
              <a:prstGeom prst="triangle">
                <a:avLst/>
              </a:prstGeom>
              <a:solidFill>
                <a:srgbClr val="00B05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265611" y="6360949"/>
                <a:ext cx="457200" cy="45718"/>
              </a:xfrm>
              <a:prstGeom prst="rect">
                <a:avLst/>
              </a:prstGeom>
              <a:solidFill>
                <a:srgbClr val="00B050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5276566" y="6775955"/>
                <a:ext cx="457200" cy="1586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5298477" y="7333836"/>
                <a:ext cx="457200" cy="1586"/>
              </a:xfrm>
              <a:prstGeom prst="line">
                <a:avLst/>
              </a:prstGeom>
              <a:ln w="38100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Isosceles Triangle 49"/>
            <p:cNvSpPr/>
            <p:nvPr/>
          </p:nvSpPr>
          <p:spPr>
            <a:xfrm>
              <a:off x="5222918" y="4377185"/>
              <a:ext cx="228600" cy="228600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B05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4988320" y="2299775"/>
            <a:ext cx="4003281" cy="107721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Effective Villages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No. of Villages                 - 10 No.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No. of Household             - 1908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Estimate Cost                   - 2053.23 mil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Kyats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90146" y="1110402"/>
            <a:ext cx="4001455" cy="107721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Effective Villages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No. of Villages                -  54 No.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No. of Household            - 14524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Estimate Cost                  - 2661.75 mil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Kyats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Dawei-Kanbauk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153998" y="1088888"/>
            <a:ext cx="4667749" cy="560741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cxnSp>
        <p:nvCxnSpPr>
          <p:cNvPr id="56" name="Straight Arrow Connector 55"/>
          <p:cNvCxnSpPr>
            <a:stCxn id="52" idx="1"/>
          </p:cNvCxnSpPr>
          <p:nvPr/>
        </p:nvCxnSpPr>
        <p:spPr>
          <a:xfrm rot="10800000" flipV="1">
            <a:off x="3965999" y="2838384"/>
            <a:ext cx="1022320" cy="765098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3" idx="1"/>
          </p:cNvCxnSpPr>
          <p:nvPr/>
        </p:nvCxnSpPr>
        <p:spPr>
          <a:xfrm rot="10800000" flipV="1">
            <a:off x="1828802" y="1649012"/>
            <a:ext cx="3161345" cy="2313389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5813" y="1869215"/>
            <a:ext cx="1840568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Gas Power Station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(1MWx6Nos-6MW)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" y="1238313"/>
            <a:ext cx="96693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Kan </a:t>
            </a:r>
            <a:r>
              <a:rPr lang="en-US" sz="1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Bouk</a:t>
            </a:r>
            <a:endParaRPr lang="en-US" sz="1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21022" y="3527289"/>
            <a:ext cx="66396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Dawei</a:t>
            </a:r>
            <a:endParaRPr lang="en-US" sz="1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0773" y="4514913"/>
            <a:ext cx="103746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Loung</a:t>
            </a:r>
            <a:r>
              <a:rPr lang="en-US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Lon</a:t>
            </a:r>
            <a:endParaRPr lang="en-US" sz="1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8843" y="4813617"/>
            <a:ext cx="137569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Thayet</a:t>
            </a:r>
            <a:r>
              <a:rPr lang="en-US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Chaung</a:t>
            </a:r>
            <a:endParaRPr lang="en-US" sz="1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72478" y="3615681"/>
            <a:ext cx="86863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Myit</a:t>
            </a:r>
            <a:r>
              <a:rPr lang="en-US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Tar</a:t>
            </a:r>
            <a:endParaRPr lang="en-US" sz="1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Isosceles Triangle 32"/>
          <p:cNvSpPr/>
          <p:nvPr/>
        </p:nvSpPr>
        <p:spPr>
          <a:xfrm>
            <a:off x="1600200" y="3886200"/>
            <a:ext cx="304800" cy="228600"/>
          </a:xfrm>
          <a:prstGeom prst="triangle">
            <a:avLst/>
          </a:prstGeom>
          <a:solidFill>
            <a:srgbClr val="FFFF00"/>
          </a:solidFill>
          <a:ln w="19050">
            <a:solidFill>
              <a:srgbClr val="00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>
            <a:off x="3733800" y="3429000"/>
            <a:ext cx="304800" cy="262759"/>
          </a:xfrm>
          <a:prstGeom prst="triangle">
            <a:avLst/>
          </a:prstGeom>
          <a:solidFill>
            <a:srgbClr val="CC0000"/>
          </a:solidFill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>
            <a:off x="5181600" y="4953002"/>
            <a:ext cx="304800" cy="262759"/>
          </a:xfrm>
          <a:prstGeom prst="triangle">
            <a:avLst/>
          </a:prstGeom>
          <a:solidFill>
            <a:srgbClr val="CC0000"/>
          </a:solidFill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228600" y="121021"/>
            <a:ext cx="8763000" cy="7089883"/>
            <a:chOff x="679449" y="121020"/>
            <a:chExt cx="8310575" cy="7089883"/>
          </a:xfrm>
        </p:grpSpPr>
        <p:pic>
          <p:nvPicPr>
            <p:cNvPr id="2050" name="Picture 2" descr="C:\Users\user\Desktop\dawei district map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79451" y="762000"/>
              <a:ext cx="5797550" cy="5943600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679449" y="121020"/>
              <a:ext cx="8310575" cy="70788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sz="20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Location Map of Proposed  66/33 KV </a:t>
              </a:r>
              <a:r>
                <a:rPr lang="en-US" sz="20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Sus</a:t>
              </a:r>
              <a:r>
                <a:rPr lang="en-US" sz="20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-Station (1)No. 33/11 KV </a:t>
              </a:r>
              <a:r>
                <a:rPr lang="en-US" sz="20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Sus</a:t>
              </a:r>
              <a:r>
                <a:rPr lang="en-US" sz="20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-Station(1)No.</a:t>
              </a:r>
            </a:p>
            <a:p>
              <a:pPr algn="ctr" fontAlgn="ctr"/>
              <a:r>
                <a:rPr lang="en-US" sz="20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&amp; 33 KV Line  30 miles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410200" y="4114800"/>
              <a:ext cx="304800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410200" y="4373544"/>
              <a:ext cx="304800" cy="1588"/>
            </a:xfrm>
            <a:prstGeom prst="line">
              <a:avLst/>
            </a:prstGeom>
            <a:ln>
              <a:solidFill>
                <a:srgbClr val="FFFF00"/>
              </a:solidFill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1" name="Group 50"/>
            <p:cNvGrpSpPr/>
            <p:nvPr/>
          </p:nvGrpSpPr>
          <p:grpSpPr>
            <a:xfrm>
              <a:off x="5029200" y="3550927"/>
              <a:ext cx="3931920" cy="3659976"/>
              <a:chOff x="5029200" y="3368040"/>
              <a:chExt cx="3931920" cy="5473943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5029200" y="3368040"/>
                <a:ext cx="3931920" cy="5473943"/>
                <a:chOff x="5105400" y="2286001"/>
                <a:chExt cx="3886200" cy="6444115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5105400" y="2286001"/>
                  <a:ext cx="3886200" cy="6444115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b="1" u="sng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Legend</a:t>
                  </a:r>
                </a:p>
                <a:p>
                  <a:pPr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         66/11KV  </a:t>
                  </a:r>
                  <a:r>
                    <a:rPr lang="en-US" dirty="0" err="1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Sus</a:t>
                  </a: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-Station(Existing)</a:t>
                  </a:r>
                </a:p>
                <a:p>
                  <a:pPr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         </a:t>
                  </a:r>
                  <a:r>
                    <a:rPr lang="en-US" b="1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66/33KV,20MVA  </a:t>
                  </a:r>
                  <a:r>
                    <a:rPr lang="en-US" b="1" dirty="0" err="1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Sus</a:t>
                  </a:r>
                  <a:r>
                    <a:rPr lang="en-US" b="1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-Station(Proposal)</a:t>
                  </a:r>
                </a:p>
                <a:p>
                  <a:pPr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          33/11KV  </a:t>
                  </a:r>
                  <a:r>
                    <a:rPr lang="en-US" dirty="0" err="1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Sus</a:t>
                  </a: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-Station(JICA ODA Loan)</a:t>
                  </a:r>
                </a:p>
                <a:p>
                  <a:pPr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                 (</a:t>
                  </a:r>
                  <a:r>
                    <a:rPr lang="en-US" dirty="0" err="1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Loung</a:t>
                  </a: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Lon &amp; </a:t>
                  </a:r>
                  <a:r>
                    <a:rPr lang="en-US" dirty="0" err="1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Thayet</a:t>
                  </a: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</a:t>
                  </a:r>
                  <a:r>
                    <a:rPr lang="en-US" dirty="0" err="1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Chaung</a:t>
                  </a: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)</a:t>
                  </a:r>
                </a:p>
                <a:p>
                  <a:pPr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          </a:t>
                  </a:r>
                  <a:r>
                    <a:rPr lang="en-US" b="1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33/11KV ,5MVA </a:t>
                  </a:r>
                  <a:r>
                    <a:rPr lang="en-US" b="1" dirty="0" err="1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Sus</a:t>
                  </a:r>
                  <a:r>
                    <a:rPr lang="en-US" b="1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-Station(Proposal)</a:t>
                  </a:r>
                </a:p>
                <a:p>
                  <a:pPr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b="1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                 (</a:t>
                  </a:r>
                  <a:r>
                    <a:rPr lang="en-US" b="1" dirty="0" err="1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Myint</a:t>
                  </a:r>
                  <a:r>
                    <a:rPr lang="en-US" b="1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Ta)</a:t>
                  </a:r>
                </a:p>
                <a:p>
                  <a:pPr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b="1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           </a:t>
                  </a: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66KV Line(Existing)</a:t>
                  </a:r>
                </a:p>
                <a:p>
                  <a:pPr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            33KV Line(JICA ODA Loan)</a:t>
                  </a:r>
                </a:p>
                <a:p>
                  <a:pPr fontAlgn="ctr">
                    <a:spcBef>
                      <a:spcPts val="130"/>
                    </a:spcBef>
                    <a:spcAft>
                      <a:spcPts val="130"/>
                    </a:spcAft>
                  </a:pPr>
                  <a:r>
                    <a:rPr lang="en-US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              </a:t>
                  </a:r>
                  <a:r>
                    <a:rPr lang="en-US" b="1" dirty="0" smtClean="0">
                      <a:solidFill>
                        <a:srgbClr val="000000"/>
                      </a:solidFill>
                      <a:latin typeface="Myanmar2" pitchFamily="34" charset="0"/>
                      <a:cs typeface="Myanmar2" pitchFamily="34" charset="0"/>
                    </a:rPr>
                    <a:t>33KV Line – 30Miles(Proposal)</a:t>
                  </a:r>
                </a:p>
                <a:p>
                  <a:pPr fontAlgn="ctr"/>
                  <a:endPara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endParaRPr>
                </a:p>
                <a:p>
                  <a:pPr fontAlgn="ctr"/>
                  <a:endParaRPr lang="en-US" dirty="0" smtClean="0">
                    <a:solidFill>
                      <a:srgbClr val="000000"/>
                    </a:solidFill>
                    <a:latin typeface="Myanmar2" pitchFamily="34" charset="0"/>
                    <a:cs typeface="Myanmar2" pitchFamily="34" charset="0"/>
                  </a:endParaRPr>
                </a:p>
              </p:txBody>
            </p:sp>
            <p:sp>
              <p:nvSpPr>
                <p:cNvPr id="29" name="Isosceles Triangle 28"/>
                <p:cNvSpPr/>
                <p:nvPr/>
              </p:nvSpPr>
              <p:spPr>
                <a:xfrm>
                  <a:off x="5299420" y="4123533"/>
                  <a:ext cx="228600" cy="228600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Isosceles Triangle 29"/>
                <p:cNvSpPr/>
                <p:nvPr/>
              </p:nvSpPr>
              <p:spPr>
                <a:xfrm>
                  <a:off x="5341384" y="5157125"/>
                  <a:ext cx="228600" cy="228600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solidFill>
                    <a:srgbClr val="FFFF00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Isosceles Triangle 33"/>
                <p:cNvSpPr/>
                <p:nvPr/>
              </p:nvSpPr>
              <p:spPr>
                <a:xfrm>
                  <a:off x="5285115" y="3050211"/>
                  <a:ext cx="228600" cy="228600"/>
                </a:xfrm>
                <a:prstGeom prst="triangl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5265611" y="6318894"/>
                  <a:ext cx="457200" cy="45718"/>
                </a:xfrm>
                <a:prstGeom prst="rect">
                  <a:avLst/>
                </a:prstGeom>
                <a:solidFill>
                  <a:srgbClr val="00B050"/>
                </a:solidFill>
                <a:ln w="31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276566" y="6765521"/>
                  <a:ext cx="457200" cy="1586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5298477" y="7302182"/>
                  <a:ext cx="457200" cy="1586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Isosceles Triangle 49"/>
              <p:cNvSpPr/>
              <p:nvPr/>
            </p:nvSpPr>
            <p:spPr>
              <a:xfrm>
                <a:off x="5222918" y="4324680"/>
                <a:ext cx="228600" cy="228600"/>
              </a:xfrm>
              <a:prstGeom prst="triangle">
                <a:avLst/>
              </a:prstGeom>
              <a:solidFill>
                <a:srgbClr val="FFFF00"/>
              </a:solidFill>
              <a:ln>
                <a:solidFill>
                  <a:srgbClr val="00B05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5039958" y="2353889"/>
              <a:ext cx="3919701" cy="107721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Times New Roman" pitchFamily="18" charset="0"/>
                  <a:cs typeface="Times New Roman" pitchFamily="18" charset="0"/>
                </a:rPr>
                <a:t>Effective Villages</a:t>
              </a:r>
            </a:p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   No. of Villages               - 10 No.</a:t>
              </a:r>
            </a:p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   No. of Household           - 1908</a:t>
              </a:r>
            </a:p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   Estimate Cost                 -2053.23 mil </a:t>
              </a:r>
              <a:r>
                <a:rPr lang="en-US" sz="1600" dirty="0" err="1" smtClean="0">
                  <a:latin typeface="Times New Roman" pitchFamily="18" charset="0"/>
                  <a:cs typeface="Times New Roman" pitchFamily="18" charset="0"/>
                </a:rPr>
                <a:t>Kyats</a:t>
              </a:r>
              <a:endParaRPr lang="en-US" sz="16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041746" y="1164516"/>
              <a:ext cx="3919701" cy="107721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Times New Roman" pitchFamily="18" charset="0"/>
                  <a:cs typeface="Times New Roman" pitchFamily="18" charset="0"/>
                </a:rPr>
                <a:t>  Effective Villages</a:t>
              </a:r>
            </a:p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  No. of Villages              -  54 No.</a:t>
              </a:r>
            </a:p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  No. of Household          - 14524</a:t>
              </a:r>
            </a:p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  Estimate Cost                 -  2661.75 mil </a:t>
              </a:r>
              <a:r>
                <a:rPr lang="en-US" sz="1600" dirty="0" err="1" smtClean="0">
                  <a:latin typeface="Times New Roman" pitchFamily="18" charset="0"/>
                  <a:cs typeface="Times New Roman" pitchFamily="18" charset="0"/>
                </a:rPr>
                <a:t>Kyats</a:t>
              </a:r>
              <a:endParaRPr lang="en-US" sz="16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90600" y="2057402"/>
              <a:ext cx="9170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Kan </a:t>
              </a:r>
              <a:r>
                <a:rPr lang="en-US" sz="1400" b="1" dirty="0" err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Bauk</a:t>
              </a:r>
              <a:endPara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76400" y="3807024"/>
              <a:ext cx="6296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Dawei</a:t>
              </a:r>
              <a:endPara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47801" y="4398337"/>
              <a:ext cx="9839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Loung</a:t>
              </a:r>
              <a:r>
                <a:rPr lang="en-US" sz="14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Lon</a:t>
              </a:r>
              <a:endPara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26920" y="4648273"/>
              <a:ext cx="1304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Thayet</a:t>
              </a:r>
              <a:r>
                <a:rPr lang="en-US" sz="14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b="1" dirty="0" err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Chaung</a:t>
              </a:r>
              <a:endPara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9622" y="3855720"/>
              <a:ext cx="8237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Myit</a:t>
              </a:r>
              <a:r>
                <a:rPr lang="en-US" sz="14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Tar</a:t>
              </a:r>
              <a:endPara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1" name="Isosceles Triangle 30"/>
          <p:cNvSpPr/>
          <p:nvPr/>
        </p:nvSpPr>
        <p:spPr>
          <a:xfrm>
            <a:off x="3200400" y="3657600"/>
            <a:ext cx="304800" cy="262759"/>
          </a:xfrm>
          <a:prstGeom prst="triangle">
            <a:avLst/>
          </a:prstGeom>
          <a:solidFill>
            <a:srgbClr val="CC0000"/>
          </a:solidFill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52" idx="1"/>
            <a:endCxn id="31" idx="5"/>
          </p:cNvCxnSpPr>
          <p:nvPr/>
        </p:nvCxnSpPr>
        <p:spPr>
          <a:xfrm rot="10800000" flipV="1">
            <a:off x="3429000" y="2892498"/>
            <a:ext cx="1397492" cy="896482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53" idx="1"/>
          </p:cNvCxnSpPr>
          <p:nvPr/>
        </p:nvCxnSpPr>
        <p:spPr>
          <a:xfrm rot="10800000" flipV="1">
            <a:off x="2057402" y="1703126"/>
            <a:ext cx="2770976" cy="2259275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9" name="Isosceles Triangle 38"/>
          <p:cNvSpPr/>
          <p:nvPr/>
        </p:nvSpPr>
        <p:spPr>
          <a:xfrm>
            <a:off x="1793284" y="3842276"/>
            <a:ext cx="351968" cy="218159"/>
          </a:xfrm>
          <a:prstGeom prst="triangle">
            <a:avLst/>
          </a:prstGeom>
          <a:solidFill>
            <a:srgbClr val="FFFF00"/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>
            <a:off x="5029200" y="5029202"/>
            <a:ext cx="304800" cy="262759"/>
          </a:xfrm>
          <a:prstGeom prst="triangle">
            <a:avLst/>
          </a:prstGeom>
          <a:solidFill>
            <a:srgbClr val="CC0000"/>
          </a:solidFill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/>
        </p:nvSpPr>
        <p:spPr>
          <a:xfrm>
            <a:off x="4953001" y="4114802"/>
            <a:ext cx="351968" cy="218159"/>
          </a:xfrm>
          <a:prstGeom prst="triangle">
            <a:avLst/>
          </a:prstGeom>
          <a:solidFill>
            <a:srgbClr val="FFFF00"/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1" y="220550"/>
          <a:ext cx="8949902" cy="6416165"/>
        </p:xfrm>
        <a:graphic>
          <a:graphicData uri="http://schemas.openxmlformats.org/drawingml/2006/table">
            <a:tbl>
              <a:tblPr/>
              <a:tblGrid>
                <a:gridCol w="306060"/>
                <a:gridCol w="714137"/>
                <a:gridCol w="973824"/>
                <a:gridCol w="324609"/>
                <a:gridCol w="1344804"/>
                <a:gridCol w="435901"/>
                <a:gridCol w="473001"/>
                <a:gridCol w="463725"/>
                <a:gridCol w="454451"/>
                <a:gridCol w="380254"/>
                <a:gridCol w="370980"/>
                <a:gridCol w="491549"/>
                <a:gridCol w="816157"/>
                <a:gridCol w="1400450"/>
              </a:tblGrid>
              <a:tr h="533266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Effective Villages  </a:t>
                      </a:r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from </a:t>
                      </a:r>
                      <a:r>
                        <a:rPr lang="en-US" sz="1800" b="1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Loung</a:t>
                      </a:r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Lon  33/11KV (5MVA) </a:t>
                      </a:r>
                      <a:r>
                        <a:rPr lang="en-US" sz="1800" b="1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Sus</a:t>
                      </a:r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- 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Station</a:t>
                      </a: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endParaRPr lang="en-US" sz="1800" b="1" i="0" u="none" strike="noStrike" dirty="0">
                        <a:solidFill>
                          <a:srgbClr val="0070C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70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Townsghip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Name 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 be  Constructed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Remark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Tr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District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 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hold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11KV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(Line)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Line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 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Dawei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Loung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Lon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Nyinmaw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21.347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Yinnbod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21.347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Godinn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21.348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Yaphyu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21.348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Kyaukphyu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Kadakyi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21.870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Pyinchaung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21.870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Kyetyetwinn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21.870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Hinnchotal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21.870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Thapyshaung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21.870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Inwinn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Pyinthane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63.000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Painshaung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74.000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Citpyae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74.000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laythawkhan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74.000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Kadaungni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92.000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Kanyunkyun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182.400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Ti zit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134.000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Kadangehtein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78.000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4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Naungton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04802"/>
            <a:ext cx="9144000" cy="55784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AS  Per  DE  Idea after  discussion with  Local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Goverment</a:t>
            </a:r>
            <a:endParaRPr lang="en-US" sz="2200" b="1" dirty="0" smtClean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914400"/>
            <a:ext cx="8305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Current  price of  electric  power(Tariff)  in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Tanintharyi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Region  is between (300 </a:t>
            </a:r>
            <a:r>
              <a:rPr lang="en-US" b="1" dirty="0" smtClean="0">
                <a:latin typeface="Times New Roman"/>
                <a:cs typeface="Times New Roman"/>
              </a:rPr>
              <a:t>~ 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650)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 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  and want  to  be the same  rate with  other states and  regions  is the  main desire. 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By  the  high  rise  Tariff  the  Local   SME  can’t  done  their  works  and  less  opportunity   for   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getting  Jobs  and  people  of  the  region  have  to go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neighbouring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countries. These  are  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 main Losses  Local ( regional )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Labour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power.  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3635276"/>
            <a:ext cx="830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Construction Works  of 11 kV  Line (68.5) mile 11/0.4 kV Sub-station(17)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Nos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are Completed  and 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2014-2015  by the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Budjet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of  Regional  Government .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Now  Continue  400V  Line  Works  to  Villages  Between  Two Miles  by the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Budjet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of Regional  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Government 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1" y="609600"/>
          <a:ext cx="8915401" cy="4652550"/>
        </p:xfrm>
        <a:graphic>
          <a:graphicData uri="http://schemas.openxmlformats.org/drawingml/2006/table">
            <a:tbl>
              <a:tblPr/>
              <a:tblGrid>
                <a:gridCol w="304564"/>
                <a:gridCol w="713725"/>
                <a:gridCol w="969066"/>
                <a:gridCol w="323022"/>
                <a:gridCol w="1338233"/>
                <a:gridCol w="433771"/>
                <a:gridCol w="470688"/>
                <a:gridCol w="467613"/>
                <a:gridCol w="452231"/>
                <a:gridCol w="378397"/>
                <a:gridCol w="369167"/>
                <a:gridCol w="489147"/>
                <a:gridCol w="812169"/>
                <a:gridCol w="1393608"/>
              </a:tblGrid>
              <a:tr h="315686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Effective Villages  </a:t>
                      </a:r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from </a:t>
                      </a:r>
                      <a:r>
                        <a:rPr lang="en-US" sz="1800" b="1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Loung</a:t>
                      </a:r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Lon  33/11KV (5MVA) </a:t>
                      </a:r>
                      <a:r>
                        <a:rPr lang="en-US" sz="1800" b="1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Sus</a:t>
                      </a:r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- 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Station</a:t>
                      </a: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endParaRPr lang="en-US" sz="1800" b="1" i="0" u="none" strike="noStrike" dirty="0">
                        <a:solidFill>
                          <a:srgbClr val="0070C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59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Township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Name 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 be  Constructed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Remark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5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Tr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5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District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 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hold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11KV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(Line)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5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(Line)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  Kyats)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5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Dawei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Laung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Lon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Wettherkin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73.000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Thepone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63.500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Mainmachaw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74.500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Thanlyin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64.000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Panyit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174.000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Sanlann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154.000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  Village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5314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6368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22305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14.35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1691.120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3594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6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2015-2016 year  by  local  government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Budg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ets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CC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2016-2017 year  proposal  by local 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government Budgets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19499" y="117762"/>
          <a:ext cx="8914541" cy="6551995"/>
        </p:xfrm>
        <a:graphic>
          <a:graphicData uri="http://schemas.openxmlformats.org/drawingml/2006/table">
            <a:tbl>
              <a:tblPr/>
              <a:tblGrid>
                <a:gridCol w="215900"/>
                <a:gridCol w="612581"/>
                <a:gridCol w="989553"/>
                <a:gridCol w="329851"/>
                <a:gridCol w="1366525"/>
                <a:gridCol w="442943"/>
                <a:gridCol w="480640"/>
                <a:gridCol w="499488"/>
                <a:gridCol w="461792"/>
                <a:gridCol w="433519"/>
                <a:gridCol w="376972"/>
                <a:gridCol w="433519"/>
                <a:gridCol w="819915"/>
                <a:gridCol w="1451343"/>
              </a:tblGrid>
              <a:tr h="270326">
                <a:tc gridSpan="14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8590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Effective Villages  from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Thayet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33/11KV (5MVA)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Sus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 Station</a:t>
                      </a: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endParaRPr lang="en-US" sz="1800" b="1" i="0" u="none" strike="noStrike" dirty="0">
                        <a:solidFill>
                          <a:srgbClr val="0070C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723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Townsghip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Name 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 be  Constructed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Remark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226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Tr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District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 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hold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11KV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Line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 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Dawei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Thayatchung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Atwinkazee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0.85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Proposal   to  be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Kazee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Constracted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for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Paintalk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3697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2016- 2017 year by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Pachaishaung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Local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Gevernment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Panpyan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Mennalohel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Thayetnakha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0.75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77.00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Thinkunn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yantaung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Nyainzin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Kyarinn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Kyatsarpyin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Titotpyin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2349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Eainshaepyin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Shinphyupyin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Sawfyar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292.00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kinnshae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Moeshweju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Chaukchaung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391.00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Sinjyun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9270" y="228600"/>
          <a:ext cx="8991600" cy="5257798"/>
        </p:xfrm>
        <a:graphic>
          <a:graphicData uri="http://schemas.openxmlformats.org/drawingml/2006/table">
            <a:tbl>
              <a:tblPr/>
              <a:tblGrid>
                <a:gridCol w="218612"/>
                <a:gridCol w="617816"/>
                <a:gridCol w="998010"/>
                <a:gridCol w="332671"/>
                <a:gridCol w="1378206"/>
                <a:gridCol w="446728"/>
                <a:gridCol w="484748"/>
                <a:gridCol w="503758"/>
                <a:gridCol w="465739"/>
                <a:gridCol w="437223"/>
                <a:gridCol w="380195"/>
                <a:gridCol w="437223"/>
                <a:gridCol w="826922"/>
                <a:gridCol w="1463749"/>
              </a:tblGrid>
              <a:tr h="340987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Effective Villages  from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Thayet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33/11KV (5MVA)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Sus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 Station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987">
                <a:tc gridSpan="14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 smtClean="0">
                        <a:solidFill>
                          <a:srgbClr val="0070C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98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Townsghip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Name 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 be  Constructed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Remark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2859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Tr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400V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9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District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 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hold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11KV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(Line)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9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(Line)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 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9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9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Dawei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Thayatchung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Kyanzett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126.00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Proposal   to  be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Petan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97.00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Constracted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  for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Laba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69.00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2016- 2017 year by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Pyanphyugyi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77.00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Local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Gevernment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Boatkaul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97.00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Outto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3313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142.00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Zinkuu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995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82.00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Thayetaung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69.00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(28)  Village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7877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8156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50352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2577.00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285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5414" y="304802"/>
          <a:ext cx="8991600" cy="6019793"/>
        </p:xfrm>
        <a:graphic>
          <a:graphicData uri="http://schemas.openxmlformats.org/drawingml/2006/table">
            <a:tbl>
              <a:tblPr/>
              <a:tblGrid>
                <a:gridCol w="218612"/>
                <a:gridCol w="617816"/>
                <a:gridCol w="998010"/>
                <a:gridCol w="332671"/>
                <a:gridCol w="1378206"/>
                <a:gridCol w="446727"/>
                <a:gridCol w="484748"/>
                <a:gridCol w="503758"/>
                <a:gridCol w="465739"/>
                <a:gridCol w="437224"/>
                <a:gridCol w="380195"/>
                <a:gridCol w="437224"/>
                <a:gridCol w="826922"/>
                <a:gridCol w="1463748"/>
              </a:tblGrid>
              <a:tr h="335637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Effective Villages  from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Myit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Tar 33/11KV (5MVA)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Sus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 Station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5637">
                <a:tc gridSpan="14"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50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Townsghip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Name 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 be  Constructed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Remark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2815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Tr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5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District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 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hold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11KV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5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(Line)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(Line)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 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5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Dawei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Myittar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On  the  City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67.00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Proposal   to   be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Taungthonelone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312.00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Constracted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  for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Shwe  Chaung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2016- 2017 year by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Heinn  Dar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4151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231.00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Local Gevernment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Myaung  Pyo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Kalitt   gyi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Nyung  Thone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792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335.00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Kyaut  Maee  toung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Thar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Daw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Kye  Thar  Inn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Tha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Puee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Chaung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(10 )Village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13277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1204.00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28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677" y="1387281"/>
            <a:ext cx="886264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The Statement of Fiscal Yearly Budget and Electrified Connection for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Tanintharyi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Region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7679385"/>
              </p:ext>
            </p:extLst>
          </p:nvPr>
        </p:nvGraphicFramePr>
        <p:xfrm>
          <a:off x="140677" y="1828800"/>
          <a:ext cx="8869680" cy="43423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5760"/>
                <a:gridCol w="2103120"/>
                <a:gridCol w="822960"/>
                <a:gridCol w="822960"/>
                <a:gridCol w="731520"/>
                <a:gridCol w="1097280"/>
                <a:gridCol w="640080"/>
                <a:gridCol w="822960"/>
                <a:gridCol w="640080"/>
                <a:gridCol w="822960"/>
              </a:tblGrid>
              <a:tr h="607305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Fiscal Year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Capital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Budget for ESE 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Capital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Budget 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for DRD (mil </a:t>
                      </a:r>
                      <a:r>
                        <a:rPr lang="en-US" sz="1400" b="1" baseline="0" dirty="0" err="1" smtClean="0"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Electrified Connection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747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ON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9740">
                <a:tc vMerge="1">
                  <a:txBody>
                    <a:bodyPr/>
                    <a:lstStyle/>
                    <a:p>
                      <a:pPr algn="ctr"/>
                      <a:endParaRPr lang="en-US" sz="13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l"/>
                      <a:endParaRPr lang="en-US" sz="13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For 11 kV Line 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&amp; 11/0.4 TR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for 400 V Line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9CDE5"/>
                    </a:solidFill>
                  </a:tcPr>
                </a:tc>
              </a:tr>
              <a:tr h="410493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2014-2015 Estimate (RE+BE)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0.47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0.04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0.51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1349.37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 -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91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7747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410493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2015-2016 Estimate (RE+BE)</a:t>
                      </a: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1846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946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2792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889.77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 -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130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12731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410493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2016-2017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Budget</a:t>
                      </a: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(RE+BE)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13047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6549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19596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6189.90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 -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360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41367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562893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Grand Total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15752.47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7795.04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23547.51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8429.04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581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61845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821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44061" y="914400"/>
            <a:ext cx="7596554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95754" y="2474774"/>
            <a:ext cx="6811108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381002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>
                <a:latin typeface="Myanmar2" pitchFamily="34" charset="0"/>
                <a:cs typeface="Myanmar2" pitchFamily="34" charset="0"/>
              </a:rPr>
              <a:t>  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To  Construct  33kV  Lines and  33/11kv Sub-station  every  Township and  all  District.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Procurenemt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of  National  Grid  to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Tanintharyi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Regionals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is  needed. 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1419285"/>
            <a:ext cx="8305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>
                <a:latin typeface="Myanmar2" pitchFamily="34" charset="0"/>
                <a:cs typeface="Myanmar2" pitchFamily="34" charset="0"/>
              </a:rPr>
              <a:t>   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33/11 kV  (5MVA )  Sub- station   now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underconstruction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and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Thayetchaung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and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loung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 Lon  Towns  by  the  JICA  (ODA  Loan)  Project  and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Dawei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District.  66/ 33kV (20MVA) Sub-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 station  extension  work  have  to  be  done  and  66/11kV  (15MVA)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Dawei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Sub-Station  to  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 supply  above Sub- Station  construction of   33kV switch  bay ( 4)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Nos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 is   also  needed for  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 distribution  including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Yephyu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Township and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Myitta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.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For  the  system  improvement  of distribution  area  extension  up  to  the villages  and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Dawei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 algn="just">
              <a:lnSpc>
                <a:spcPct val="200000"/>
              </a:lnSpc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 district  33kV  Line  and Sub- station   construction  work  have  to  be continue.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5784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AS  Per  DE  Idea after  discussion with  Local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Goverment</a:t>
            </a:r>
            <a:endParaRPr lang="en-US" sz="2200" b="1" dirty="0" smtClean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6840" y="171913"/>
          <a:ext cx="8763000" cy="5941906"/>
        </p:xfrm>
        <a:graphic>
          <a:graphicData uri="http://schemas.openxmlformats.org/drawingml/2006/table">
            <a:tbl>
              <a:tblPr/>
              <a:tblGrid>
                <a:gridCol w="238365"/>
                <a:gridCol w="809182"/>
                <a:gridCol w="319907"/>
                <a:gridCol w="1025592"/>
                <a:gridCol w="501817"/>
                <a:gridCol w="1185546"/>
                <a:gridCol w="884454"/>
                <a:gridCol w="928365"/>
                <a:gridCol w="724499"/>
                <a:gridCol w="602181"/>
                <a:gridCol w="602181"/>
                <a:gridCol w="940911"/>
              </a:tblGrid>
              <a:tr h="204956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Completed Construction Work  for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Villages  </a:t>
                      </a:r>
                      <a:r>
                        <a:rPr lang="en-US" sz="18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Tanintharyi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</a:t>
                      </a:r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Division</a:t>
                      </a:r>
                    </a:p>
                  </a:txBody>
                  <a:tcPr marL="4809" marR="4809" marT="48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956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Within  2 miles  from  Existing  11  kV  Distribution  Line)</a:t>
                      </a:r>
                    </a:p>
                  </a:txBody>
                  <a:tcPr marL="4809" marR="4809" marT="48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1136">
                <a:tc rowSpan="4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Constructed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49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11KV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11/0.4kV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9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Electrified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9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Kathan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Thapyar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96.5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post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79.5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Thayetchaung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Inn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68.8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Ahtwin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Kaze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Kyawe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zeik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73.8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Sin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Kayn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91.3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313.9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Ye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Pale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Thapay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Son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Pagaw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Son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Yan Gin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my-MM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‌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Dauk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5819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Megaung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Long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Zinber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4956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582.7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5819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my-MM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my-MM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my-MM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8728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my-MM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400" b="1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6162679"/>
            <a:ext cx="609600" cy="2381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6" name="Rectangle 5"/>
          <p:cNvSpPr/>
          <p:nvPr/>
        </p:nvSpPr>
        <p:spPr>
          <a:xfrm>
            <a:off x="3267076" y="6162679"/>
            <a:ext cx="619125" cy="2381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72200" y="6162679"/>
            <a:ext cx="609600" cy="2381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5943600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2015-2016,No. of Village To be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Electrified  By Local Government budgets(17 No.)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5867400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2016-2017,No. of Village To be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Electrified  By Local Government budgets(20 No.)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586740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2015-2016,No. of Village To be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Electrified  By JICA ODA Loan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(6 No.)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6266" y="106744"/>
          <a:ext cx="8915400" cy="6500566"/>
        </p:xfrm>
        <a:graphic>
          <a:graphicData uri="http://schemas.openxmlformats.org/drawingml/2006/table">
            <a:tbl>
              <a:tblPr/>
              <a:tblGrid>
                <a:gridCol w="239661"/>
                <a:gridCol w="824435"/>
                <a:gridCol w="325939"/>
                <a:gridCol w="1044922"/>
                <a:gridCol w="508081"/>
                <a:gridCol w="1207894"/>
                <a:gridCol w="901127"/>
                <a:gridCol w="939473"/>
                <a:gridCol w="738158"/>
                <a:gridCol w="613532"/>
                <a:gridCol w="613532"/>
                <a:gridCol w="958646"/>
              </a:tblGrid>
              <a:tr h="292825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Completed Construction Work  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Villages 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Tanintharyi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Division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09" marR="4809" marT="48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825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(Within  2 miles  from  Existing  11  kV  Distribution  Line)</a:t>
                      </a:r>
                    </a:p>
                  </a:txBody>
                  <a:tcPr marL="4809" marR="4809" marT="48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3491">
                <a:tc rowSpan="4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Constructed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23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11KV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11/0.4kV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3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Electrified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34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Dawei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my-MM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‌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 Lon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Ngapidat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Inn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94.3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Inn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Wonn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62.1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pon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67.8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Kayin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79.5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Sinpa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74.5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Nyin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Maw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Pyin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Htain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79.5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Got Inn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Ye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78.35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45.3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Gadat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Pyin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Kyeik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Yet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Twinn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Than 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Nyhin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Han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Gyo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46.3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32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Phay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1111.65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 District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400" b="1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400" b="1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5844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25.95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4800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2248.55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6266" y="24443"/>
          <a:ext cx="8915400" cy="6283527"/>
        </p:xfrm>
        <a:graphic>
          <a:graphicData uri="http://schemas.openxmlformats.org/drawingml/2006/table">
            <a:tbl>
              <a:tblPr/>
              <a:tblGrid>
                <a:gridCol w="239660"/>
                <a:gridCol w="824435"/>
                <a:gridCol w="325939"/>
                <a:gridCol w="1044923"/>
                <a:gridCol w="508081"/>
                <a:gridCol w="1313866"/>
                <a:gridCol w="795153"/>
                <a:gridCol w="939472"/>
                <a:gridCol w="738157"/>
                <a:gridCol w="613534"/>
                <a:gridCol w="613534"/>
                <a:gridCol w="958646"/>
              </a:tblGrid>
              <a:tr h="271349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Completed Construction Work  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Villages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Tanintharyi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Division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09" marR="4809" marT="48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303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(Within  2 miles  from  Existing  11  kV  Distribution  Line)</a:t>
                      </a:r>
                    </a:p>
                  </a:txBody>
                  <a:tcPr marL="4809" marR="4809" marT="48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440">
                <a:tc rowSpan="4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Constructed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11KV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Electrified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20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Myeik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Myeik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PhyuTaung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Kyawe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Yadana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79.5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Kyawe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gu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Thuwana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3202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Kyawe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gu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Palethawe</a:t>
                      </a:r>
                      <a:endParaRPr lang="my-MM" sz="12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79.5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Chanmyae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Tharyi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Ywa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Thit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79.5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Palaw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Magyi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Gone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3202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Palauk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(4)Quarter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Kyunsu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90.8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 Yan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90.8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181.6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 District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400" b="1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717.1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3202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my-MM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‌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Kawthaung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Kawthaung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(9)Miles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(10)Miles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 District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400" b="1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07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Grand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 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8694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37.35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38.75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6740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3144.65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57200" y="6437579"/>
            <a:ext cx="609600" cy="2381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7" name="Rectangle 6"/>
          <p:cNvSpPr/>
          <p:nvPr/>
        </p:nvSpPr>
        <p:spPr>
          <a:xfrm>
            <a:off x="3343276" y="6437579"/>
            <a:ext cx="619125" cy="2381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48400" y="6437579"/>
            <a:ext cx="609600" cy="2381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6218500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2015-2016,No. of Village To be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Electrified  By Local Government budgets(17 No.)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0" y="6142300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2016-2017,No. of Village To be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Electrified  By Local Government budgets(20 No.)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614230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2015-2016,No. of Village To be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Electrified  By JICA ODA Loan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(6 No.)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609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</a:t>
            </a:r>
          </a:p>
        </p:txBody>
      </p:sp>
      <p:pic>
        <p:nvPicPr>
          <p:cNvPr id="4" name="Picture 3" descr="34.jpg"/>
          <p:cNvPicPr>
            <a:picLocks noChangeAspect="1"/>
          </p:cNvPicPr>
          <p:nvPr/>
        </p:nvPicPr>
        <p:blipFill>
          <a:blip r:embed="rId2" cstate="print"/>
          <a:srcRect t="14459"/>
          <a:stretch>
            <a:fillRect/>
          </a:stretch>
        </p:blipFill>
        <p:spPr>
          <a:xfrm>
            <a:off x="0" y="1066800"/>
            <a:ext cx="9144000" cy="5791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6858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381000"/>
          <a:ext cx="9143999" cy="61921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5806"/>
                <a:gridCol w="845574"/>
                <a:gridCol w="334296"/>
                <a:gridCol w="1071716"/>
                <a:gridCol w="521108"/>
                <a:gridCol w="1347554"/>
                <a:gridCol w="815542"/>
                <a:gridCol w="963561"/>
                <a:gridCol w="757084"/>
                <a:gridCol w="629266"/>
                <a:gridCol w="629266"/>
                <a:gridCol w="983226"/>
              </a:tblGrid>
              <a:tr h="135187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chemeClr val="tx1"/>
                          </a:solidFill>
                        </a:rPr>
                        <a:t>Completed Construction Work  for</a:t>
                      </a:r>
                      <a:r>
                        <a:rPr lang="en-US" sz="2000" b="1" u="none" strike="noStrike" baseline="0" dirty="0" smtClean="0">
                          <a:solidFill>
                            <a:schemeClr val="tx1"/>
                          </a:solidFill>
                        </a:rPr>
                        <a:t>  Villages  </a:t>
                      </a:r>
                      <a:r>
                        <a:rPr lang="en-US" sz="2000" b="1" u="none" strike="noStrike" dirty="0" err="1" smtClean="0">
                          <a:solidFill>
                            <a:schemeClr val="tx1"/>
                          </a:solidFill>
                        </a:rPr>
                        <a:t>Tanintharyi</a:t>
                      </a:r>
                      <a:r>
                        <a:rPr lang="en-US" sz="2000" b="1" u="none" strike="noStrike" dirty="0" smtClean="0">
                          <a:solidFill>
                            <a:schemeClr val="tx1"/>
                          </a:solidFill>
                        </a:rPr>
                        <a:t>  Division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09" marR="4809" marT="48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512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tx1"/>
                          </a:solidFill>
                        </a:rPr>
                        <a:t>(Within  2 miles  from  Existing  11  kV  Distribution  Line)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809" marR="4809" marT="48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4.jpg"/>
          <p:cNvPicPr>
            <a:picLocks noChangeAspect="1"/>
          </p:cNvPicPr>
          <p:nvPr/>
        </p:nvPicPr>
        <p:blipFill>
          <a:blip r:embed="rId2" cstate="print"/>
          <a:srcRect t="11111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2280" y="3837802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Dawei</a:t>
            </a:r>
            <a:endParaRPr lang="en-US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0280" y="3533005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Ye </a:t>
            </a:r>
            <a:r>
              <a:rPr lang="en-US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Phyu</a:t>
            </a:r>
            <a:endParaRPr lang="en-US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7108" y="2166262"/>
            <a:ext cx="981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Kalainaung</a:t>
            </a:r>
            <a:endParaRPr lang="en-US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4599805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Thayet</a:t>
            </a:r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Chaung</a:t>
            </a:r>
            <a:endParaRPr lang="en-US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1972" y="431677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Long Lon</a:t>
            </a:r>
            <a:endParaRPr lang="en-US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388620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Myint</a:t>
            </a:r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Tar</a:t>
            </a:r>
            <a:endParaRPr lang="en-US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0"/>
            <a:ext cx="82296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fontAlgn="b"/>
            <a:r>
              <a:rPr lang="en-US" b="1" dirty="0" smtClean="0"/>
              <a:t>Completed Construction Work  for Villages   </a:t>
            </a:r>
            <a:r>
              <a:rPr lang="en-US" b="1" dirty="0" err="1" smtClean="0"/>
              <a:t>Tanintharyi</a:t>
            </a:r>
            <a:r>
              <a:rPr lang="en-US" b="1" dirty="0" smtClean="0"/>
              <a:t>  Division</a:t>
            </a:r>
          </a:p>
          <a:p>
            <a:pPr algn="ctr" fontAlgn="b"/>
            <a:r>
              <a:rPr lang="en-US" b="1" dirty="0" smtClean="0"/>
              <a:t>(Within  2 miles  from  Existing  11  kV  Distribution  Line)</a:t>
            </a:r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Myeik_Dist - Copy3.jpg"/>
          <p:cNvPicPr>
            <a:picLocks noChangeAspect="1" noChangeArrowheads="1"/>
          </p:cNvPicPr>
          <p:nvPr/>
        </p:nvPicPr>
        <p:blipFill>
          <a:blip r:embed="rId2" cstate="print"/>
          <a:srcRect t="12222"/>
          <a:stretch>
            <a:fillRect/>
          </a:stretch>
        </p:blipFill>
        <p:spPr bwMode="auto">
          <a:xfrm>
            <a:off x="0" y="838202"/>
            <a:ext cx="9144000" cy="601980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962400" y="3352800"/>
            <a:ext cx="76200" cy="76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83280" y="3228205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Myeik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3657603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Kyunsu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048002" y="3657604"/>
            <a:ext cx="73959" cy="672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029200" y="4724404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Tanintharyi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257802" y="4648204"/>
            <a:ext cx="73959" cy="672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10002" y="2362204"/>
            <a:ext cx="73959" cy="672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66028" y="2245660"/>
            <a:ext cx="629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Palaw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1447804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Palauk</a:t>
            </a:r>
            <a:endParaRPr lang="en-U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733802" y="1712257"/>
            <a:ext cx="73959" cy="672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3400" y="0"/>
            <a:ext cx="80010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fontAlgn="b"/>
            <a:r>
              <a:rPr lang="en-US" b="1" dirty="0" smtClean="0"/>
              <a:t>Completed Construction Work  for  Villages  </a:t>
            </a:r>
            <a:r>
              <a:rPr lang="en-US" b="1" dirty="0" err="1" smtClean="0"/>
              <a:t>Tanintharyi</a:t>
            </a:r>
            <a:r>
              <a:rPr lang="en-US" b="1" dirty="0" smtClean="0"/>
              <a:t>  Division</a:t>
            </a:r>
          </a:p>
          <a:p>
            <a:pPr algn="ctr" fontAlgn="b"/>
            <a:r>
              <a:rPr lang="en-US" b="1" dirty="0" smtClean="0"/>
              <a:t>(Within  2 miles  from  Existing  11  kV  Distribution  Line)</a:t>
            </a:r>
          </a:p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BAA6-96A6-452A-A8DD-BFF878B3DB3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3843</TotalTime>
  <Words>3795</Words>
  <Application>Microsoft Office PowerPoint</Application>
  <PresentationFormat>On-screen Show (4:3)</PresentationFormat>
  <Paragraphs>3571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Dev</dc:creator>
  <cp:lastModifiedBy>HP</cp:lastModifiedBy>
  <cp:revision>165</cp:revision>
  <dcterms:created xsi:type="dcterms:W3CDTF">2015-10-11T07:47:24Z</dcterms:created>
  <dcterms:modified xsi:type="dcterms:W3CDTF">2015-10-21T03:34:25Z</dcterms:modified>
</cp:coreProperties>
</file>